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96" r:id="rId5"/>
    <p:sldId id="262" r:id="rId6"/>
    <p:sldId id="265" r:id="rId7"/>
    <p:sldId id="266" r:id="rId8"/>
    <p:sldId id="327" r:id="rId9"/>
    <p:sldId id="269" r:id="rId10"/>
    <p:sldId id="328" r:id="rId11"/>
    <p:sldId id="288" r:id="rId12"/>
    <p:sldId id="259" r:id="rId13"/>
    <p:sldId id="271" r:id="rId14"/>
    <p:sldId id="274" r:id="rId15"/>
    <p:sldId id="331" r:id="rId16"/>
    <p:sldId id="278" r:id="rId17"/>
    <p:sldId id="332" r:id="rId18"/>
    <p:sldId id="282" r:id="rId19"/>
    <p:sldId id="333" r:id="rId20"/>
    <p:sldId id="301" r:id="rId21"/>
    <p:sldId id="334" r:id="rId22"/>
    <p:sldId id="304" r:id="rId23"/>
    <p:sldId id="335" r:id="rId24"/>
    <p:sldId id="307" r:id="rId25"/>
    <p:sldId id="336" r:id="rId26"/>
    <p:sldId id="310" r:id="rId27"/>
    <p:sldId id="337" r:id="rId28"/>
    <p:sldId id="316" r:id="rId29"/>
    <p:sldId id="317" r:id="rId30"/>
    <p:sldId id="320" r:id="rId31"/>
    <p:sldId id="318" r:id="rId32"/>
    <p:sldId id="323" r:id="rId33"/>
    <p:sldId id="321" r:id="rId34"/>
    <p:sldId id="347" r:id="rId35"/>
    <p:sldId id="345" r:id="rId36"/>
    <p:sldId id="350" r:id="rId37"/>
    <p:sldId id="351" r:id="rId38"/>
    <p:sldId id="355" r:id="rId39"/>
    <p:sldId id="356" r:id="rId40"/>
    <p:sldId id="359" r:id="rId41"/>
    <p:sldId id="360" r:id="rId42"/>
    <p:sldId id="363" r:id="rId43"/>
    <p:sldId id="364" r:id="rId44"/>
    <p:sldId id="367" r:id="rId45"/>
    <p:sldId id="368" r:id="rId46"/>
    <p:sldId id="371" r:id="rId47"/>
    <p:sldId id="372" r:id="rId48"/>
    <p:sldId id="375" r:id="rId49"/>
    <p:sldId id="376" r:id="rId50"/>
    <p:sldId id="379" r:id="rId51"/>
    <p:sldId id="380" r:id="rId52"/>
    <p:sldId id="383" r:id="rId53"/>
    <p:sldId id="384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43" d="100"/>
          <a:sy n="43" d="100"/>
        </p:scale>
        <p:origin x="36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</a:t>
              </a:r>
              <a:r>
                <a:rPr dirty="0" err="1"/>
                <a:t>Alão</a:t>
              </a:r>
              <a:r>
                <a:rPr dirty="0"/>
                <a:t>             </a:t>
              </a:r>
              <a:r>
                <a:rPr lang="pt-PT" dirty="0"/>
                <a:t> </a:t>
              </a:r>
              <a:r>
                <a:rPr dirty="0"/>
                <a:t>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 </a:t>
            </a:r>
            <a:r>
              <a:rPr sz="16000" dirty="0" err="1"/>
              <a:t>Exerc</a:t>
            </a:r>
            <a:r>
              <a:rPr sz="16000" dirty="0"/>
              <a:t>. </a:t>
            </a:r>
            <a:r>
              <a:rPr lang="en-GB" sz="16000" dirty="0"/>
              <a:t>2</a:t>
            </a:r>
            <a:r>
              <a:rPr sz="16000" dirty="0"/>
              <a:t>.</a:t>
            </a:r>
            <a:r>
              <a:rPr lang="pt-PT" sz="16000" dirty="0"/>
              <a:t>2</a:t>
            </a:r>
            <a:r>
              <a:rPr sz="16000" dirty="0"/>
              <a:t> - </a:t>
            </a:r>
            <a:r>
              <a:rPr lang="en-GB" sz="16000" dirty="0" err="1"/>
              <a:t>Dodecaedro</a:t>
            </a:r>
            <a:endParaRPr sz="16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90A48A-4D61-A4CB-58C2-8D1761459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846"/>
          <a:stretch/>
        </p:blipFill>
        <p:spPr>
          <a:xfrm>
            <a:off x="2908150" y="1319604"/>
            <a:ext cx="18567698" cy="850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27804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</a:t>
            </a:r>
            <a:r>
              <a:rPr lang="pt-PT" sz="10000" dirty="0"/>
              <a:t>  </a:t>
            </a:r>
            <a:r>
              <a:rPr lang="pt-PT" sz="9600" dirty="0" err="1"/>
              <a:t>Exerc</a:t>
            </a:r>
            <a:r>
              <a:rPr lang="pt-PT" sz="9600" dirty="0"/>
              <a:t>. 3.4 –Terreno Projeto</a:t>
            </a:r>
            <a:endParaRPr sz="10000" dirty="0"/>
          </a:p>
        </p:txBody>
      </p:sp>
      <p:pic>
        <p:nvPicPr>
          <p:cNvPr id="4" name="Imagem 3" descr="Uma imagem com mapa, texto&#10;&#10;Descrição gerada automaticamente">
            <a:extLst>
              <a:ext uri="{FF2B5EF4-FFF2-40B4-BE49-F238E27FC236}">
                <a16:creationId xmlns:a16="http://schemas.microsoft.com/office/drawing/2014/main" id="{8F08B14B-0F81-4244-5FBF-78708F9A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78" y="1470211"/>
            <a:ext cx="18848844" cy="8966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88594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4</a:t>
            </a:r>
            <a:r>
              <a:rPr sz="11800" dirty="0"/>
              <a:t>.1 - Spirula</a:t>
            </a:r>
          </a:p>
        </p:txBody>
      </p:sp>
      <p:pic>
        <p:nvPicPr>
          <p:cNvPr id="3" name="Imagem 2" descr="Uma imagem com texto, interior&#10;&#10;Descrição gerada automaticamente">
            <a:extLst>
              <a:ext uri="{FF2B5EF4-FFF2-40B4-BE49-F238E27FC236}">
                <a16:creationId xmlns:a16="http://schemas.microsoft.com/office/drawing/2014/main" id="{3E57A21C-B013-5B35-B58B-642E55EAB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54" y="1190118"/>
            <a:ext cx="13724292" cy="8514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0" dirty="0"/>
              <a:t>              </a:t>
            </a:r>
            <a:r>
              <a:rPr sz="10000" dirty="0" err="1"/>
              <a:t>Exerc</a:t>
            </a:r>
            <a:r>
              <a:rPr sz="10000" dirty="0"/>
              <a:t>. </a:t>
            </a:r>
            <a:r>
              <a:rPr lang="en-GB" sz="10000" dirty="0"/>
              <a:t>4</a:t>
            </a:r>
            <a:r>
              <a:rPr sz="10000" dirty="0"/>
              <a:t>.2 </a:t>
            </a:r>
            <a:r>
              <a:rPr lang="pt-PT" sz="10000" dirty="0"/>
              <a:t>–</a:t>
            </a:r>
            <a:r>
              <a:rPr sz="10000" dirty="0"/>
              <a:t> </a:t>
            </a:r>
            <a:r>
              <a:rPr sz="10000" dirty="0" err="1"/>
              <a:t>Planorbis</a:t>
            </a:r>
            <a:endParaRPr sz="10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43D4FA-9DF7-7FCC-C65B-120CE9524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734" y="1014150"/>
            <a:ext cx="13541749" cy="9965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52745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sz="21100" dirty="0" err="1"/>
              <a:t>Exerc</a:t>
            </a:r>
            <a:r>
              <a:rPr sz="21100" dirty="0"/>
              <a:t>. </a:t>
            </a:r>
            <a:r>
              <a:rPr lang="en-GB" sz="21100" dirty="0"/>
              <a:t>4</a:t>
            </a:r>
            <a:r>
              <a:rPr sz="21100" dirty="0"/>
              <a:t>.</a:t>
            </a:r>
            <a:r>
              <a:rPr lang="pt-PT" sz="21100" dirty="0"/>
              <a:t>3</a:t>
            </a:r>
            <a:r>
              <a:rPr sz="21100" dirty="0"/>
              <a:t> </a:t>
            </a:r>
            <a:r>
              <a:rPr lang="pt-PT" sz="21100" dirty="0"/>
              <a:t>–</a:t>
            </a:r>
            <a:r>
              <a:rPr sz="21100" dirty="0"/>
              <a:t> </a:t>
            </a:r>
            <a:r>
              <a:rPr lang="pt-PT" sz="21100" dirty="0" err="1"/>
              <a:t>Nautilus</a:t>
            </a:r>
            <a:endParaRPr sz="211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23DC5B-60D6-F647-7175-7E2E9241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14" y="1553319"/>
            <a:ext cx="12289772" cy="893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733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sz="10000" dirty="0" err="1"/>
              <a:t>Nautilus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749C6F-9789-C667-79C7-E26C3214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042" y="1438773"/>
            <a:ext cx="11649916" cy="917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59496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7603D9-0DFE-44F3-71CC-732CB440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42" y="928582"/>
            <a:ext cx="9502869" cy="965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9B1A181-A45F-DFA8-239F-9B4DBE5AD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3656" y="928581"/>
            <a:ext cx="10627859" cy="965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7613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4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 </a:t>
            </a:r>
            <a:r>
              <a:rPr lang="pt-PT" dirty="0"/>
              <a:t>Caracol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B374DC-BF63-CEE8-7DE0-B5B0175C4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215" y="1862872"/>
            <a:ext cx="9769569" cy="850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04820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4</a:t>
            </a:r>
            <a:r>
              <a:rPr sz="10800" dirty="0"/>
              <a:t>.</a:t>
            </a:r>
            <a:r>
              <a:rPr lang="pt-PT" sz="10800" dirty="0"/>
              <a:t>5</a:t>
            </a:r>
            <a:r>
              <a:rPr sz="10800" dirty="0"/>
              <a:t> - </a:t>
            </a:r>
            <a:r>
              <a:rPr lang="pt-PT" sz="10800" dirty="0"/>
              <a:t>Caramujo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FBF7B3-4EC9-5DFF-A714-6D64A16D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302" y="1288641"/>
            <a:ext cx="8919322" cy="90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F407E4F-927C-90D8-9885-9BF7AEF1B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378" y="1288641"/>
            <a:ext cx="8252973" cy="90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54353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4</a:t>
            </a:r>
            <a:r>
              <a:rPr sz="10800" dirty="0"/>
              <a:t>.</a:t>
            </a:r>
            <a:r>
              <a:rPr lang="pt-PT" sz="10800" dirty="0"/>
              <a:t>5</a:t>
            </a:r>
            <a:r>
              <a:rPr sz="10800" dirty="0"/>
              <a:t> - </a:t>
            </a:r>
            <a:r>
              <a:rPr lang="pt-PT" sz="10800" dirty="0"/>
              <a:t>Caramujo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1C61C5-78BA-2837-B5BE-995B8ADD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660" y="1020771"/>
            <a:ext cx="10360679" cy="9992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27663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</a:t>
            </a:r>
            <a:r>
              <a:rPr lang="pt-PT" sz="6400" cap="small" dirty="0"/>
              <a:t>Ricardo João Machado Do Espírito Santo Carvalho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311155" y="-9137"/>
            <a:ext cx="10053710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1243607" y="7045004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20151112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8C21860-F728-5322-7FAF-368E99861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r="11197"/>
          <a:stretch/>
        </p:blipFill>
        <p:spPr>
          <a:xfrm>
            <a:off x="14311155" y="-14720"/>
            <a:ext cx="10067169" cy="977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1</a:t>
            </a:r>
            <a:r>
              <a:rPr sz="10800" dirty="0"/>
              <a:t> - </a:t>
            </a:r>
            <a:r>
              <a:rPr lang="pt-PT" sz="10800" dirty="0"/>
              <a:t>Mexilhão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8E4A72-C0A3-CAD2-7C28-569451CD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268" y="1824001"/>
            <a:ext cx="7318002" cy="7163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DCBD78-D595-D348-DB80-4688BC14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8109" y="1824001"/>
            <a:ext cx="7342890" cy="7163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166604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1</a:t>
            </a:r>
            <a:r>
              <a:rPr sz="10800" dirty="0"/>
              <a:t> - </a:t>
            </a:r>
            <a:r>
              <a:rPr lang="pt-PT" sz="10800" dirty="0"/>
              <a:t>Mexilhão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28B7A4-F69F-7733-4734-9AF07300A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271" y="2958508"/>
            <a:ext cx="8567457" cy="7259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59947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2</a:t>
            </a:r>
            <a:r>
              <a:rPr sz="10800" dirty="0"/>
              <a:t> - </a:t>
            </a:r>
            <a:r>
              <a:rPr lang="pt-PT" sz="10800" dirty="0"/>
              <a:t>Ameijoa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0C7D7A-B27D-C92E-F9E2-4FA647E9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345" y="2641871"/>
            <a:ext cx="7466761" cy="6374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5B15BA0-57ED-9DF1-3A05-90D3B417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378" y="2641871"/>
            <a:ext cx="7920434" cy="6374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916879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2</a:t>
            </a:r>
            <a:r>
              <a:rPr sz="10800" dirty="0"/>
              <a:t> - </a:t>
            </a:r>
            <a:r>
              <a:rPr lang="pt-PT" sz="10800" dirty="0"/>
              <a:t>Ameijoa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657D7A-BAB6-D773-7B6B-8D1A2BA8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444" y="2039480"/>
            <a:ext cx="9807109" cy="7858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232351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3</a:t>
            </a:r>
            <a:r>
              <a:rPr sz="10800" dirty="0"/>
              <a:t> - </a:t>
            </a:r>
            <a:r>
              <a:rPr lang="pt-PT" sz="10800" dirty="0"/>
              <a:t>Vieira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8B69EE-0FBB-0D93-41C7-D61D870A5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56" y="2384612"/>
            <a:ext cx="8535004" cy="660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13BC9F7-DE50-5C22-2B88-45006F17C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215" y="2384612"/>
            <a:ext cx="7574453" cy="660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84456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3</a:t>
            </a:r>
            <a:r>
              <a:rPr sz="10800" dirty="0"/>
              <a:t> - </a:t>
            </a:r>
            <a:r>
              <a:rPr lang="pt-PT" sz="10800" dirty="0"/>
              <a:t>Vieira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B4BE6C-7BB8-2834-8D19-CC61BF49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843" y="2057813"/>
            <a:ext cx="10350313" cy="8646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72090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4</a:t>
            </a:r>
            <a:r>
              <a:rPr sz="10800" dirty="0"/>
              <a:t> - </a:t>
            </a:r>
            <a:r>
              <a:rPr lang="pt-PT" sz="10800" dirty="0"/>
              <a:t>Ostra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EBB53D-6D0F-04F5-0A45-60E3EC07B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859" y="2594202"/>
            <a:ext cx="11890282" cy="7156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041184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</a:t>
            </a:r>
            <a:r>
              <a:rPr sz="10800" dirty="0" err="1"/>
              <a:t>Exerc</a:t>
            </a:r>
            <a:r>
              <a:rPr sz="10800" dirty="0"/>
              <a:t>. </a:t>
            </a:r>
            <a:r>
              <a:rPr lang="en-GB" sz="10800" dirty="0"/>
              <a:t>5</a:t>
            </a:r>
            <a:r>
              <a:rPr sz="10800" dirty="0"/>
              <a:t>.</a:t>
            </a:r>
            <a:r>
              <a:rPr lang="pt-PT" sz="10800" dirty="0"/>
              <a:t>4</a:t>
            </a:r>
            <a:r>
              <a:rPr sz="10800" dirty="0"/>
              <a:t> - </a:t>
            </a:r>
            <a:r>
              <a:rPr lang="pt-PT" sz="10800" dirty="0"/>
              <a:t>Ostra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791EA0-ACD8-5268-C976-DAEB34FB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087" y="1610355"/>
            <a:ext cx="10489826" cy="8948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857238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</a:t>
            </a:r>
            <a:r>
              <a:rPr lang="pt-PT" sz="9600" dirty="0" err="1"/>
              <a:t>Exerc</a:t>
            </a:r>
            <a:r>
              <a:rPr lang="pt-PT" sz="9600" dirty="0"/>
              <a:t>. 7.1 – Coral Espinhoso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FB3CE9-9750-8BC7-A2CB-D5EA7EE66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042" y="1266578"/>
            <a:ext cx="8831916" cy="946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035511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7.1 – Coral Espinhoso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F8A325-8A94-3D82-E1D9-E272B422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780" y="748962"/>
            <a:ext cx="9366437" cy="10400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12955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958833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rPr dirty="0">
                <a:solidFill>
                  <a:schemeClr val="tx2">
                    <a:lumMod val="75000"/>
                  </a:schemeClr>
                </a:solidFill>
              </a:rPr>
              <a:t>ÍNDICE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4A820DB-EB6B-D008-DF64-11FBF0998344}"/>
              </a:ext>
            </a:extLst>
          </p:cNvPr>
          <p:cNvSpPr txBox="1"/>
          <p:nvPr/>
        </p:nvSpPr>
        <p:spPr>
          <a:xfrm>
            <a:off x="1683819" y="2091387"/>
            <a:ext cx="5938456" cy="6873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pt-PT" sz="2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QGIS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1.1. Mapas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Poliedros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2.1. Cubo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2.2. Dodecaedro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Terreno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3.4. Terreno de Projeto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 Conchas Gastrópodes </a:t>
            </a: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4.1.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Spirula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4.2.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Planorbis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4.3. </a:t>
            </a:r>
            <a:r>
              <a:rPr lang="pt-PT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Nautilus</a:t>
            </a:r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4.4. Caracol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4.5. Caramujo</a:t>
            </a:r>
          </a:p>
          <a:p>
            <a:pPr algn="l"/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 algn="l">
              <a:buAutoNum type="arabicPeriod" startAt="5"/>
            </a:pPr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Conchas Bivalves </a:t>
            </a: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5.1. Mexilhão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5.2. Ameijoa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5.3. Vieira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5.4. Ostra</a:t>
            </a:r>
            <a:endParaRPr kumimoji="0" lang="pt-P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6DD6F4-6247-4AFC-0270-1F5281273FA4}"/>
              </a:ext>
            </a:extLst>
          </p:cNvPr>
          <p:cNvSpPr txBox="1"/>
          <p:nvPr/>
        </p:nvSpPr>
        <p:spPr>
          <a:xfrm>
            <a:off x="9222772" y="1670799"/>
            <a:ext cx="5938456" cy="72430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  Corais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7.1. Coral Espinhoso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7.2. Coral 2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7.3. Coral 3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7.4. Coral 4 (Espinhoso)</a:t>
            </a:r>
          </a:p>
          <a:p>
            <a:pPr algn="l"/>
            <a:endParaRPr lang="pt-PT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Anémona</a:t>
            </a:r>
          </a:p>
          <a:p>
            <a:pPr algn="l"/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pt-P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Abóbadas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9.1. Abóbada de Berço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9.2. Abóbada de Cisterna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9.3. Abóbada de Ogiva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9.4. Abóbada Abatida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9.5. Abóbada Tórica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9.6. Abóbada Helicoidal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9.7. Luneta Cilíndrica 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9.8. Luneta Esférica</a:t>
            </a:r>
          </a:p>
          <a:p>
            <a:pPr algn="l"/>
            <a:r>
              <a:rPr lang="pt-PT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9.9. Luneta Cónica</a:t>
            </a:r>
            <a:endParaRPr lang="pt-P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pt-PT" sz="28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2800" b="0" dirty="0"/>
          </a:p>
          <a:p>
            <a:pPr marL="514350" marR="0" indent="-5143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pt-P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              </a:t>
            </a:r>
            <a:r>
              <a:rPr lang="pt-PT" sz="9600" dirty="0" err="1"/>
              <a:t>Exerc</a:t>
            </a:r>
            <a:r>
              <a:rPr lang="pt-PT" sz="9600" dirty="0"/>
              <a:t>. 7.2 – Coral 2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68DE3C-18A6-74E2-95DB-32934397B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64" y="1580142"/>
            <a:ext cx="7180729" cy="911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3A404D9-142F-7B66-FF78-E8C49323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318" y="1565536"/>
            <a:ext cx="7180729" cy="912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088370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7.2 – Coral 2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5DCA98-F68D-2872-AE3F-1F8BAB167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75" y="907024"/>
            <a:ext cx="7708247" cy="1003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00574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               </a:t>
            </a:r>
            <a:r>
              <a:rPr lang="pt-PT" sz="9600" dirty="0" err="1"/>
              <a:t>Exerc</a:t>
            </a:r>
            <a:r>
              <a:rPr lang="pt-PT" sz="9600" dirty="0"/>
              <a:t>. 7.3 – Coral 3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4F935B-E284-3CC3-5371-733301B93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020" y="1256323"/>
            <a:ext cx="7446309" cy="9657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E245ABE-3493-1CCA-BCEE-437B2E42C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247" y="1256322"/>
            <a:ext cx="8480612" cy="9694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820969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7.3 – Coral 3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999827-F26D-DA92-3B3F-FD31FA5E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044" y="1356197"/>
            <a:ext cx="8683579" cy="912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945881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                                     </a:t>
            </a:r>
            <a:r>
              <a:rPr lang="pt-PT" sz="9600" dirty="0" err="1"/>
              <a:t>Exerc</a:t>
            </a:r>
            <a:r>
              <a:rPr lang="pt-PT" sz="9600" dirty="0"/>
              <a:t>. 8 – Anémona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A501B5-EE15-3F92-AC23-1E9656D5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459" y="1649505"/>
            <a:ext cx="15981082" cy="880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694789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                                           </a:t>
            </a:r>
            <a:r>
              <a:rPr lang="pt-PT" sz="8800" dirty="0" err="1"/>
              <a:t>Exerc</a:t>
            </a:r>
            <a:r>
              <a:rPr lang="pt-PT" sz="8800" dirty="0"/>
              <a:t>. 8 – Anémona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8922594-3F2D-AD43-0AB8-7DAE84BF2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999" y="2008094"/>
            <a:ext cx="16826002" cy="8339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743672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9.1 – Abóbada de Berço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D0E4D8-81C5-A5CF-D81B-72E41547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359" y="2332159"/>
            <a:ext cx="9755281" cy="812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931845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9.1 – Abóbada de Berço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F2E653-C851-3CFF-3FA3-FD1D6A48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089" y="2273333"/>
            <a:ext cx="9641822" cy="8138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993473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9.2 – Abóbada de Cisterna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84212C-6E40-D331-24AB-0862C62D0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41" y="2307109"/>
            <a:ext cx="10459588" cy="8150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C1E17A-D8BA-4BA8-0412-DA65E440D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0238" y="2307108"/>
            <a:ext cx="11397842" cy="8150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014880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8800" dirty="0" err="1"/>
              <a:t>Exerc</a:t>
            </a:r>
            <a:r>
              <a:rPr lang="pt-PT" sz="8800" dirty="0"/>
              <a:t>. 9.2 – Abóbada de Cisterna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39939E-33BA-CCD5-5899-41531895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567" y="1601010"/>
            <a:ext cx="12162865" cy="9744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03805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 - </a:t>
            </a:r>
            <a:r>
              <a:rPr lang="pt-PT" dirty="0"/>
              <a:t>QGIS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5416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9.3 – Abóbada de Ogiva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99304EE-E993-89F8-3BF6-B710EF90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314" y="2725551"/>
            <a:ext cx="7513543" cy="826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4CD27A8-C49F-ECC5-E835-B6FC6D98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6927" y="2574786"/>
            <a:ext cx="7513543" cy="8415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159356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9.3 – Abóbada de Ogiva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A55104-D018-2A41-9A30-F60CC79DE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703" y="2062156"/>
            <a:ext cx="7058025" cy="8384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048120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9.4 – Abóbada Abatida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BF4D277-D469-555C-675A-2B653536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695" y="1990931"/>
            <a:ext cx="7319964" cy="8574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0401B3-31B7-A1FE-6F9A-B8CCB9664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343" y="2098062"/>
            <a:ext cx="6956611" cy="836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841446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9.4 – Abóbada Abatida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E06DCE1-7834-E6A2-764B-8D0C18A8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189" y="1336956"/>
            <a:ext cx="7883619" cy="9219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948396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9.5 – Abóbada Tórica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3216E7-6F67-8C49-02F9-C19E76A7B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29" y="3137649"/>
            <a:ext cx="9364938" cy="5834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EC664F8-2696-92EA-0DB9-A11EDF535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335" y="2141186"/>
            <a:ext cx="9979399" cy="864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847333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9.5 – Abóbada Tórica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ED37C9-6A9E-2CC9-8372-D2577D9D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705" y="2904567"/>
            <a:ext cx="10668587" cy="7618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11113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9.6 – Abóbada Helicoidal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F5E1E4-E55C-18DC-AE42-207A0E5F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23" y="2630053"/>
            <a:ext cx="8017249" cy="6071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0D006A-1F20-8C03-EEAD-BE25B80D0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8753" y="2812708"/>
            <a:ext cx="9299294" cy="737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815256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9.6 – Abóbada</a:t>
            </a:r>
            <a:r>
              <a:rPr lang="pt-PT" sz="8800" dirty="0"/>
              <a:t> Helicoidal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2AF5B4-F023-A520-A9E5-3623685E6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223" y="2125348"/>
            <a:ext cx="13091553" cy="914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126472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9.7 – Luneta Cilíndrica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D414A4-C292-74A6-229C-332C0736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18" y="2547097"/>
            <a:ext cx="8689322" cy="7642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6D40C2-A0DC-572D-7A32-8D336AD8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2892" y="3030070"/>
            <a:ext cx="10135533" cy="731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155345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9.7 – Luneta Cilíndrica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A81AE6-A100-0645-D337-5CE58841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10" y="2077552"/>
            <a:ext cx="9865379" cy="8841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06481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</a:t>
            </a:r>
            <a:r>
              <a:rPr lang="pt-PT" dirty="0"/>
              <a:t>             </a:t>
            </a:r>
            <a:r>
              <a:rPr dirty="0"/>
              <a:t> </a:t>
            </a:r>
            <a:r>
              <a:rPr sz="11800" b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Exerc</a:t>
            </a:r>
            <a:r>
              <a:rPr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GB"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  <a:r>
              <a:rPr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.1 </a:t>
            </a:r>
            <a:r>
              <a:rPr lang="en-GB"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–</a:t>
            </a:r>
            <a:r>
              <a:rPr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1800" b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QGIS</a:t>
            </a:r>
            <a:endParaRPr sz="11800" b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agem 2" descr="Uma imagem com texto, eletrónica&#10;&#10;Descrição gerada automaticamente">
            <a:extLst>
              <a:ext uri="{FF2B5EF4-FFF2-40B4-BE49-F238E27FC236}">
                <a16:creationId xmlns:a16="http://schemas.microsoft.com/office/drawing/2014/main" id="{973F2C41-2783-1B3D-C966-9B2F6DCC3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t="10816" r="14861"/>
          <a:stretch/>
        </p:blipFill>
        <p:spPr>
          <a:xfrm>
            <a:off x="1506071" y="1133361"/>
            <a:ext cx="5289176" cy="3676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Imagem 4" descr="Uma imagem com mapa&#10;&#10;Descrição gerada automaticamente">
            <a:extLst>
              <a:ext uri="{FF2B5EF4-FFF2-40B4-BE49-F238E27FC236}">
                <a16:creationId xmlns:a16="http://schemas.microsoft.com/office/drawing/2014/main" id="{16AA2352-4F0F-89F7-3DF6-E1C1C01E1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t="9711" r="14861"/>
          <a:stretch/>
        </p:blipFill>
        <p:spPr>
          <a:xfrm>
            <a:off x="1506071" y="7083484"/>
            <a:ext cx="5289176" cy="3676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Imagem 6" descr="Uma imagem com mapa&#10;&#10;Descrição gerada automaticamente">
            <a:extLst>
              <a:ext uri="{FF2B5EF4-FFF2-40B4-BE49-F238E27FC236}">
                <a16:creationId xmlns:a16="http://schemas.microsoft.com/office/drawing/2014/main" id="{8DF36461-D3F4-4142-2FC5-FCD04045A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11068" r="14116"/>
          <a:stretch/>
        </p:blipFill>
        <p:spPr>
          <a:xfrm>
            <a:off x="9243254" y="1128386"/>
            <a:ext cx="5369933" cy="36764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Imagem 8" descr="Uma imagem com mapa&#10;&#10;Descrição gerada automaticamente">
            <a:extLst>
              <a:ext uri="{FF2B5EF4-FFF2-40B4-BE49-F238E27FC236}">
                <a16:creationId xmlns:a16="http://schemas.microsoft.com/office/drawing/2014/main" id="{35287D12-7E15-823F-4EE4-0F36F913B5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11068" r="15626"/>
          <a:stretch/>
        </p:blipFill>
        <p:spPr>
          <a:xfrm>
            <a:off x="9157038" y="7136459"/>
            <a:ext cx="5109882" cy="3621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Imagem 10" descr="Uma imagem com mapa&#10;&#10;Descrição gerada automaticamente">
            <a:extLst>
              <a:ext uri="{FF2B5EF4-FFF2-40B4-BE49-F238E27FC236}">
                <a16:creationId xmlns:a16="http://schemas.microsoft.com/office/drawing/2014/main" id="{9D090FB8-67F5-1AF1-FA0C-33D114ADDF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3" t="11688" r="15314"/>
          <a:stretch/>
        </p:blipFill>
        <p:spPr>
          <a:xfrm>
            <a:off x="17429704" y="1147556"/>
            <a:ext cx="5215274" cy="36572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Imagem 12" descr="Uma imagem com mapa&#10;&#10;Descrição gerada automaticamente">
            <a:extLst>
              <a:ext uri="{FF2B5EF4-FFF2-40B4-BE49-F238E27FC236}">
                <a16:creationId xmlns:a16="http://schemas.microsoft.com/office/drawing/2014/main" id="{5105DBB5-EB4F-A389-5363-EBED5A1DD6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9819" r="15051"/>
          <a:stretch/>
        </p:blipFill>
        <p:spPr>
          <a:xfrm>
            <a:off x="17429704" y="7150253"/>
            <a:ext cx="5289177" cy="3676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3BAC35A-FA1F-45F1-4FF5-A3EB97868EB4}"/>
              </a:ext>
            </a:extLst>
          </p:cNvPr>
          <p:cNvSpPr txBox="1"/>
          <p:nvPr/>
        </p:nvSpPr>
        <p:spPr>
          <a:xfrm>
            <a:off x="411301" y="6210385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Helvetica Neue Medium (corpo)"/>
              </a:rPr>
              <a:t>Maps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:</a:t>
            </a:r>
            <a:br>
              <a:rPr lang="pt-PT" sz="2400" dirty="0">
                <a:solidFill>
                  <a:schemeClr val="tx1"/>
                </a:solidFill>
                <a:latin typeface="Helvetica Neue Medium (corpo)"/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 (corpo)"/>
              <a:sym typeface="Helvetica Neue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B482D3-6055-532E-63CA-764744F22C80}"/>
              </a:ext>
            </a:extLst>
          </p:cNvPr>
          <p:cNvSpPr txBox="1"/>
          <p:nvPr/>
        </p:nvSpPr>
        <p:spPr>
          <a:xfrm>
            <a:off x="944880" y="428987"/>
            <a:ext cx="41330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Helvetica Neue Medium (corpo)"/>
              </a:rPr>
              <a:t>Satellite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Helvetica Neue Medium (corpo)"/>
              </a:rPr>
              <a:t>Hybrid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:</a:t>
            </a: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 (corpo)"/>
              <a:sym typeface="Helvetica Neue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262BC75-FE5B-553E-07A1-CB7C16D3A886}"/>
              </a:ext>
            </a:extLst>
          </p:cNvPr>
          <p:cNvSpPr txBox="1"/>
          <p:nvPr/>
        </p:nvSpPr>
        <p:spPr>
          <a:xfrm>
            <a:off x="8071105" y="539808"/>
            <a:ext cx="413308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Helvetica Neue Medium (corpo)"/>
              </a:rPr>
              <a:t>Roads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:</a:t>
            </a: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 (corpo)"/>
              <a:sym typeface="Helvetica Neue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EFB6EB7-533F-26B8-7512-7AD06287653B}"/>
              </a:ext>
            </a:extLst>
          </p:cNvPr>
          <p:cNvSpPr txBox="1"/>
          <p:nvPr/>
        </p:nvSpPr>
        <p:spPr>
          <a:xfrm>
            <a:off x="8135048" y="6308997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Helvetica Neue Medium (corpo)"/>
              </a:rPr>
              <a:t>Satellite</a:t>
            </a:r>
            <a:r>
              <a:rPr lang="pt-PT" sz="2400" b="0" i="0" dirty="0">
                <a:solidFill>
                  <a:srgbClr val="FFFFFF"/>
                </a:solidFill>
                <a:effectLst/>
                <a:latin typeface="Helvetica Neue Medium (corpo)"/>
              </a:rPr>
              <a:t>:</a:t>
            </a:r>
            <a:br>
              <a:rPr lang="pt-PT" sz="2400" dirty="0">
                <a:solidFill>
                  <a:schemeClr val="tx1"/>
                </a:solidFill>
                <a:latin typeface="Helvetica Neue Medium (corpo)"/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 (corpo)"/>
              <a:sym typeface="Helvetica Neue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41D19CA-ACA9-CCC8-A07B-D228E78CEB30}"/>
              </a:ext>
            </a:extLst>
          </p:cNvPr>
          <p:cNvSpPr txBox="1"/>
          <p:nvPr/>
        </p:nvSpPr>
        <p:spPr>
          <a:xfrm>
            <a:off x="16684752" y="428987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Google Street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Helvetica Neue Medium (corpo)"/>
              </a:rPr>
              <a:t>Maps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:</a:t>
            </a:r>
            <a:br>
              <a:rPr lang="pt-PT" sz="2400" dirty="0">
                <a:solidFill>
                  <a:schemeClr val="tx1"/>
                </a:solidFill>
                <a:latin typeface="Helvetica Neue Medium (corpo)"/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 (corpo)"/>
              <a:sym typeface="Helvetica Neue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AA8114A-A087-8075-1986-9F0774701F3C}"/>
              </a:ext>
            </a:extLst>
          </p:cNvPr>
          <p:cNvSpPr txBox="1"/>
          <p:nvPr/>
        </p:nvSpPr>
        <p:spPr>
          <a:xfrm>
            <a:off x="16397881" y="6443343"/>
            <a:ext cx="4133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Google </a:t>
            </a:r>
            <a:r>
              <a:rPr lang="pt-PT" sz="2400" b="0" i="0" dirty="0" err="1">
                <a:solidFill>
                  <a:schemeClr val="tx1"/>
                </a:solidFill>
                <a:effectLst/>
                <a:latin typeface="Helvetica Neue Medium (corpo)"/>
              </a:rPr>
              <a:t>Terrain</a:t>
            </a:r>
            <a:r>
              <a:rPr lang="pt-PT" sz="2400" b="0" i="0" dirty="0">
                <a:solidFill>
                  <a:schemeClr val="tx1"/>
                </a:solidFill>
                <a:effectLst/>
                <a:latin typeface="Helvetica Neue Medium (corpo)"/>
              </a:rPr>
              <a:t>:</a:t>
            </a:r>
            <a:br>
              <a:rPr lang="pt-PT" sz="2400" dirty="0">
                <a:solidFill>
                  <a:schemeClr val="tx1"/>
                </a:solidFill>
                <a:latin typeface="Helvetica Neue Medium (corpo)"/>
              </a:rPr>
            </a:br>
            <a:endParaRPr kumimoji="0" lang="pt-PT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 Neue Medium (corpo)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9.8 – Luneta Esférica</a:t>
            </a:r>
            <a:endParaRPr sz="10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0417BC-FE42-6A8C-5B4C-258B4EE51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77" y="1420473"/>
            <a:ext cx="8725740" cy="910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1A2BF38-FC67-B93B-9C6E-793A0570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1203" y="2083867"/>
            <a:ext cx="7719173" cy="8790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328434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9.8 – Luneta Esférica</a:t>
            </a:r>
            <a:endParaRPr sz="8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50E6E0-72DE-D82D-056D-83298D23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870" y="2076481"/>
            <a:ext cx="9562260" cy="915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539257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96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9.9 – Luneta Cónica</a:t>
            </a:r>
            <a:endParaRPr sz="10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3DE15C-261A-A0F2-4743-F5B035DE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312" y="1485646"/>
            <a:ext cx="8061512" cy="8650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8B2F713-0267-F0AC-3E26-712E8D97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2237" y="897880"/>
            <a:ext cx="8632451" cy="9989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893443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8800" dirty="0"/>
              <a:t> </a:t>
            </a:r>
            <a:r>
              <a:rPr lang="pt-PT" sz="9600" dirty="0" err="1"/>
              <a:t>Exerc</a:t>
            </a:r>
            <a:r>
              <a:rPr lang="pt-PT" sz="9600" dirty="0"/>
              <a:t>. 9.9 – Luneta Cónica</a:t>
            </a:r>
            <a:endParaRPr sz="8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0460B4-EB77-EB92-F7F6-7A668E2AC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606" y="196307"/>
            <a:ext cx="11593606" cy="1129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62806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</a:t>
            </a:r>
            <a:r>
              <a:rPr lang="pt-PT" dirty="0"/>
              <a:t>  </a:t>
            </a:r>
            <a:r>
              <a:rPr dirty="0"/>
              <a:t>    </a:t>
            </a:r>
            <a:r>
              <a:rPr lang="pt-PT" dirty="0"/>
              <a:t>     </a:t>
            </a:r>
            <a:r>
              <a:rPr sz="12900" dirty="0" err="1"/>
              <a:t>Exerc</a:t>
            </a:r>
            <a:r>
              <a:rPr sz="12900" dirty="0"/>
              <a:t>. </a:t>
            </a:r>
            <a:r>
              <a:rPr lang="en-GB" sz="12900" dirty="0"/>
              <a:t>2</a:t>
            </a:r>
            <a:r>
              <a:rPr sz="12900" dirty="0"/>
              <a:t> - </a:t>
            </a:r>
            <a:r>
              <a:rPr lang="en-GB" sz="12900" dirty="0"/>
              <a:t>POLIEDROS</a:t>
            </a:r>
            <a:endParaRPr sz="12900" dirty="0"/>
          </a:p>
        </p:txBody>
      </p:sp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800" dirty="0"/>
              <a:t>                                </a:t>
            </a:r>
            <a:r>
              <a:rPr lang="pt-PT" sz="7800" dirty="0"/>
              <a:t>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2</a:t>
            </a:r>
            <a:r>
              <a:rPr sz="11800" dirty="0"/>
              <a:t>.1 - </a:t>
            </a:r>
            <a:r>
              <a:rPr lang="en-GB" sz="11800" dirty="0" err="1"/>
              <a:t>Cubo</a:t>
            </a:r>
            <a:endParaRPr sz="11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F97CBD-E7BC-3B01-5426-2B4A180D1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53" y="1384427"/>
            <a:ext cx="19405293" cy="9232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014824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800" dirty="0"/>
              <a:t>                                </a:t>
            </a:r>
            <a:r>
              <a:rPr lang="pt-PT" sz="7800" dirty="0"/>
              <a:t>                            </a:t>
            </a:r>
            <a:r>
              <a:rPr sz="11800" dirty="0" err="1"/>
              <a:t>Exerc</a:t>
            </a:r>
            <a:r>
              <a:rPr sz="11800" dirty="0"/>
              <a:t>. </a:t>
            </a:r>
            <a:r>
              <a:rPr lang="en-GB" sz="11800" dirty="0"/>
              <a:t>2</a:t>
            </a:r>
            <a:r>
              <a:rPr sz="11800" dirty="0"/>
              <a:t>.1 - </a:t>
            </a:r>
            <a:r>
              <a:rPr lang="en-GB" sz="11800" dirty="0" err="1"/>
              <a:t>Cubo</a:t>
            </a:r>
            <a:endParaRPr sz="11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F32D05-CE19-DD22-6548-1F3796430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b="10883"/>
          <a:stretch/>
        </p:blipFill>
        <p:spPr>
          <a:xfrm>
            <a:off x="1255930" y="1971159"/>
            <a:ext cx="21872139" cy="8141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79676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625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          </a:t>
            </a:r>
            <a:r>
              <a:rPr sz="16000" dirty="0" err="1"/>
              <a:t>Exerc</a:t>
            </a:r>
            <a:r>
              <a:rPr sz="16000" dirty="0"/>
              <a:t>. </a:t>
            </a:r>
            <a:r>
              <a:rPr lang="en-GB" sz="16000" dirty="0"/>
              <a:t>2</a:t>
            </a:r>
            <a:r>
              <a:rPr sz="16000" dirty="0"/>
              <a:t>.</a:t>
            </a:r>
            <a:r>
              <a:rPr lang="pt-PT" sz="16000" dirty="0"/>
              <a:t>2</a:t>
            </a:r>
            <a:r>
              <a:rPr sz="16000" dirty="0"/>
              <a:t> - </a:t>
            </a:r>
            <a:r>
              <a:rPr lang="en-GB" sz="16000" dirty="0" err="1"/>
              <a:t>Dodecaedro</a:t>
            </a:r>
            <a:endParaRPr sz="16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7C7CD7-BF5F-F05F-1570-697D23E5B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25" y="1524001"/>
            <a:ext cx="18320548" cy="871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70318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3545</TotalTime>
  <Words>609</Words>
  <Application>Microsoft Office PowerPoint</Application>
  <PresentationFormat>Personalizados</PresentationFormat>
  <Paragraphs>114</Paragraphs>
  <Slides>53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53</vt:i4>
      </vt:variant>
    </vt:vector>
  </HeadingPairs>
  <TitlesOfParts>
    <vt:vector size="59" baseType="lpstr">
      <vt:lpstr>Helvetica</vt:lpstr>
      <vt:lpstr>Helvetica Neue</vt:lpstr>
      <vt:lpstr>Helvetica Neue Light</vt:lpstr>
      <vt:lpstr>Helvetica Neue Medium</vt:lpstr>
      <vt:lpstr>Helvetica Neue Medium (corpo)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Ricardo Carvalho</cp:lastModifiedBy>
  <cp:revision>21</cp:revision>
  <dcterms:modified xsi:type="dcterms:W3CDTF">2023-01-02T00:54:21Z</dcterms:modified>
</cp:coreProperties>
</file>